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Word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17379620690103E-2"/>
          <c:y val="4.2116931275821751E-2"/>
          <c:w val="0.96698262037930993"/>
          <c:h val="0.866011159743177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Word]Лист1'!$A$2:$A$3</c:f>
              <c:strCache>
                <c:ptCount val="2"/>
                <c:pt idx="0">
                  <c:v>высшее педагогическое</c:v>
                </c:pt>
                <c:pt idx="1">
                  <c:v>неоконченное высшее</c:v>
                </c:pt>
              </c:strCache>
            </c:strRef>
          </c:cat>
          <c:val>
            <c:numRef>
              <c:f>'[Диаграмма в Microsoft Word]Лист1'!$B$2:$B$3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64057968"/>
        <c:axId val="264054440"/>
      </c:barChart>
      <c:catAx>
        <c:axId val="26405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054440"/>
        <c:crosses val="autoZero"/>
        <c:auto val="1"/>
        <c:lblAlgn val="ctr"/>
        <c:lblOffset val="100"/>
        <c:noMultiLvlLbl val="0"/>
      </c:catAx>
      <c:valAx>
        <c:axId val="2640544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05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Word]Лист2'!$A$1:$A$3</c:f>
              <c:strCache>
                <c:ptCount val="3"/>
                <c:pt idx="0">
                  <c:v>высшая категория</c:v>
                </c:pt>
                <c:pt idx="1">
                  <c:v>I категория</c:v>
                </c:pt>
                <c:pt idx="2">
                  <c:v>без категории</c:v>
                </c:pt>
              </c:strCache>
            </c:strRef>
          </c:cat>
          <c:val>
            <c:numRef>
              <c:f>'[Диаграмма в Microsoft Word]Лист2'!$B$1:$B$3</c:f>
              <c:numCache>
                <c:formatCode>0%</c:formatCode>
                <c:ptCount val="3"/>
                <c:pt idx="0">
                  <c:v>0.64</c:v>
                </c:pt>
                <c:pt idx="1">
                  <c:v>0.33</c:v>
                </c:pt>
                <c:pt idx="2">
                  <c:v>0.03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73992280"/>
        <c:axId val="273992672"/>
      </c:barChart>
      <c:catAx>
        <c:axId val="27399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defRPr>
            </a:pPr>
            <a:endParaRPr lang="ru-RU"/>
          </a:p>
        </c:txPr>
        <c:crossAx val="273992672"/>
        <c:crosses val="autoZero"/>
        <c:auto val="1"/>
        <c:lblAlgn val="ctr"/>
        <c:lblOffset val="100"/>
        <c:noMultiLvlLbl val="0"/>
      </c:catAx>
      <c:valAx>
        <c:axId val="273992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399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0.01422</cdr:x>
      <cdr:y>0.05133</cdr:y>
    </cdr:from>
    <cdr:to>
      <cdr:x>0.98104</cdr:x>
      <cdr:y>0.17609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315" y="316831"/>
          <a:ext cx="8181474" cy="77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0.01422</cdr:x>
      <cdr:y>0.05393</cdr:y>
    </cdr:from>
    <cdr:to>
      <cdr:x>0.99621</cdr:x>
      <cdr:y>0.19428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0315" y="332873"/>
          <a:ext cx="8309811" cy="866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2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5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5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6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3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0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1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4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7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D352-E617-469E-8E7D-9A863B5D29D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CDE2-687D-4DEA-BB95-5C2DC5461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84" y="814974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Развитие педагогического потенциала школы 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как </a:t>
            </a:r>
            <a:r>
              <a:rPr lang="ru-RU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фактор обновления качества 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образования</a:t>
            </a:r>
            <a:r>
              <a:rPr lang="ru-RU" sz="4000" b="1" dirty="0" smtClean="0">
                <a:solidFill>
                  <a:srgbClr val="006600"/>
                </a:solidFill>
                <a:latin typeface="Bookman Old Style" panose="02050604050505020204" pitchFamily="18" charset="0"/>
              </a:rPr>
              <a:t>. </a:t>
            </a:r>
            <a:endParaRPr lang="ru-RU" sz="4000" b="1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Z:\Фото школы 2014\DSC09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7" y="2860416"/>
            <a:ext cx="5542926" cy="311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975540"/>
            <a:ext cx="865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Bookman Old Style" panose="02050604050505020204" pitchFamily="18" charset="0"/>
              </a:rPr>
              <a:t>Кусанова</a:t>
            </a:r>
            <a:r>
              <a:rPr lang="ru-RU" sz="2400" b="1" dirty="0" smtClean="0">
                <a:latin typeface="Bookman Old Style" panose="02050604050505020204" pitchFamily="18" charset="0"/>
              </a:rPr>
              <a:t> Г.Д. директор </a:t>
            </a:r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latin typeface="Bookman Old Style" panose="02050604050505020204" pitchFamily="18" charset="0"/>
              </a:rPr>
              <a:t>МОАУ ДСОШ №2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rganization Chart 2"/>
          <p:cNvGrpSpPr>
            <a:grpSpLocks noChangeAspect="1"/>
          </p:cNvGrpSpPr>
          <p:nvPr/>
        </p:nvGrpSpPr>
        <p:grpSpPr bwMode="auto">
          <a:xfrm>
            <a:off x="479999" y="686853"/>
            <a:ext cx="8165061" cy="5676927"/>
            <a:chOff x="906" y="1088"/>
            <a:chExt cx="3791" cy="687"/>
          </a:xfrm>
        </p:grpSpPr>
        <p:cxnSp>
          <p:nvCxnSpPr>
            <p:cNvPr id="1028" name="_s1028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16200000" flipV="1">
              <a:off x="3331" y="674"/>
              <a:ext cx="203" cy="141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 flipV="1">
              <a:off x="2853" y="1152"/>
              <a:ext cx="205" cy="45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5400000" flipH="1" flipV="1">
              <a:off x="2371" y="1130"/>
              <a:ext cx="209" cy="504"/>
            </a:xfrm>
            <a:prstGeom prst="bentConnector3">
              <a:avLst>
                <a:gd name="adj1" fmla="val 518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1882" y="644"/>
              <a:ext cx="213" cy="1480"/>
            </a:xfrm>
            <a:prstGeom prst="bentConnector3">
              <a:avLst>
                <a:gd name="adj1" fmla="val 527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1032"/>
            <p:cNvSpPr>
              <a:spLocks noChangeArrowheads="1"/>
            </p:cNvSpPr>
            <p:nvPr/>
          </p:nvSpPr>
          <p:spPr bwMode="auto">
            <a:xfrm>
              <a:off x="1628" y="1088"/>
              <a:ext cx="2200" cy="18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Качество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образования</a:t>
              </a:r>
            </a:p>
          </p:txBody>
        </p:sp>
        <p:sp>
          <p:nvSpPr>
            <p:cNvPr id="7" name="_s1033"/>
            <p:cNvSpPr>
              <a:spLocks noChangeArrowheads="1"/>
            </p:cNvSpPr>
            <p:nvPr/>
          </p:nvSpPr>
          <p:spPr bwMode="auto">
            <a:xfrm rot="20945601">
              <a:off x="906" y="1487"/>
              <a:ext cx="89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Профес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-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сиональная</a:t>
              </a: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подготовка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педагога</a:t>
              </a:r>
            </a:p>
          </p:txBody>
        </p:sp>
        <p:sp>
          <p:nvSpPr>
            <p:cNvPr id="8" name="_s1034"/>
            <p:cNvSpPr>
              <a:spLocks noChangeArrowheads="1"/>
            </p:cNvSpPr>
            <p:nvPr/>
          </p:nvSpPr>
          <p:spPr bwMode="auto">
            <a:xfrm rot="20982040">
              <a:off x="1889" y="1484"/>
              <a:ext cx="868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Социальная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защита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педагога</a:t>
              </a:r>
            </a:p>
          </p:txBody>
        </p:sp>
        <p:sp>
          <p:nvSpPr>
            <p:cNvPr id="9" name="_s1035"/>
            <p:cNvSpPr>
              <a:spLocks noChangeArrowheads="1"/>
            </p:cNvSpPr>
            <p:nvPr/>
          </p:nvSpPr>
          <p:spPr bwMode="auto">
            <a:xfrm rot="20933132">
              <a:off x="2847" y="1479"/>
              <a:ext cx="883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Мотивация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успешности</a:t>
              </a:r>
            </a:p>
          </p:txBody>
        </p:sp>
        <p:sp>
          <p:nvSpPr>
            <p:cNvPr id="10" name="_s1036"/>
            <p:cNvSpPr>
              <a:spLocks noChangeArrowheads="1"/>
            </p:cNvSpPr>
            <p:nvPr/>
          </p:nvSpPr>
          <p:spPr bwMode="auto">
            <a:xfrm rot="20866807">
              <a:off x="3813" y="1477"/>
              <a:ext cx="884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Комфортные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условия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man Old Style" panose="02050604050505020204" pitchFamily="18" charset="0"/>
                </a:rPr>
                <a:t>труда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2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ruozlat.ru/wp-content/uploads/2014/08/maxresdefault-1024x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5345"/>
            <a:ext cx="8527963" cy="611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7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1263" y="508211"/>
            <a:ext cx="80210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«Самым важным явлением в школе, самым поучительным предметом, самым живым примером для ученика является сам учитель».</a:t>
            </a: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400" i="1" strike="noStrike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А. </a:t>
            </a:r>
            <a:r>
              <a:rPr lang="ru-RU" sz="2400" i="1" strike="noStrike" dirty="0" err="1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Дистервег</a:t>
            </a:r>
            <a:endParaRPr lang="ru-RU" sz="2400" i="1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2342146"/>
            <a:ext cx="5368759" cy="402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" y="440155"/>
            <a:ext cx="8309811" cy="467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3136" y="5306929"/>
            <a:ext cx="83098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…Каков   собирательный портрет педагога в нашем учреждении?</a:t>
            </a:r>
            <a:endParaRPr lang="ru-RU" sz="20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670132"/>
              </p:ext>
            </p:extLst>
          </p:nvPr>
        </p:nvGraphicFramePr>
        <p:xfrm>
          <a:off x="296778" y="1608221"/>
          <a:ext cx="8462210" cy="482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7305" y="262099"/>
            <a:ext cx="8261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Образовательный уровень педагогических работников МОАУ ДСОШ №2 в 2017-2018 учебном году.</a:t>
            </a:r>
            <a:endParaRPr lang="ru-RU" sz="2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030567"/>
              </p:ext>
            </p:extLst>
          </p:nvPr>
        </p:nvGraphicFramePr>
        <p:xfrm>
          <a:off x="352925" y="2057400"/>
          <a:ext cx="8390021" cy="429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9179" y="486688"/>
            <a:ext cx="8293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Уровень квалификации  педагогических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работников МОАУ ДСОШ №2 </a:t>
            </a:r>
            <a:endParaRPr lang="ru-RU" sz="28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2017-2018 учебном году.</a:t>
            </a:r>
            <a:endParaRPr lang="ru-RU" sz="2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885" y="593559"/>
            <a:ext cx="8406063" cy="395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Отличники народного просвещения – </a:t>
            </a:r>
            <a:r>
              <a:rPr lang="ru-RU" sz="2200" b="1" i="1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</a:t>
            </a:r>
            <a:endParaRPr lang="ru-RU" sz="2200" b="1" dirty="0" smtClean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Награждены Почётной грамотой Министерства образования  РФ-  </a:t>
            </a:r>
            <a:r>
              <a:rPr lang="ru-RU" sz="2200" b="1" i="1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endParaRPr lang="ru-RU" sz="2200" b="1" dirty="0" smtClean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Почётная грамота Министерства образования Оренбургской области –  </a:t>
            </a:r>
            <a:r>
              <a:rPr lang="ru-RU" sz="2200" b="1" i="1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10</a:t>
            </a:r>
            <a:endParaRPr lang="ru-RU" sz="2200" b="1" dirty="0" smtClean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Благодарность ЗС Оренбургской области –  </a:t>
            </a:r>
            <a:r>
              <a:rPr lang="ru-RU" sz="2200" b="1" i="1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 </a:t>
            </a:r>
            <a:endParaRPr lang="ru-RU" sz="2200" b="1" dirty="0" smtClean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Благодарность  Политсовета  ВПП «Единая Россия» - </a:t>
            </a:r>
            <a:r>
              <a:rPr lang="ru-RU" sz="2200" b="1" i="1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7</a:t>
            </a:r>
            <a:endParaRPr lang="ru-RU" sz="2200" b="1" dirty="0" smtClean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Грамоту отдела  образования - </a:t>
            </a:r>
            <a:r>
              <a:rPr lang="ru-RU" sz="2200" b="1" i="1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32</a:t>
            </a:r>
            <a:endParaRPr lang="ru-RU" sz="2200" b="1" dirty="0" smtClean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Грант на приобретение автомобиля - </a:t>
            </a:r>
            <a:r>
              <a:rPr lang="ru-RU" sz="2200" b="1" i="1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endParaRPr lang="ru-RU" sz="2200" b="1" dirty="0" smtClean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i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Губернаторская премия - </a:t>
            </a:r>
            <a:r>
              <a:rPr lang="ru-RU" sz="2200" b="1" i="1" dirty="0" smtClean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8</a:t>
            </a:r>
            <a:endParaRPr lang="ru-RU" sz="22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25373"/>
          <a:stretch/>
        </p:blipFill>
        <p:spPr bwMode="auto">
          <a:xfrm>
            <a:off x="336885" y="4895149"/>
            <a:ext cx="1254989" cy="161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2" descr="D:\Август. педсовет\фото\Час общ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r="32234"/>
          <a:stretch/>
        </p:blipFill>
        <p:spPr bwMode="auto">
          <a:xfrm>
            <a:off x="1694313" y="4824584"/>
            <a:ext cx="1205494" cy="161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9" y="4824584"/>
            <a:ext cx="970203" cy="161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PA030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81" y="4824584"/>
            <a:ext cx="2022367" cy="161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13899" r="25790" b="33392"/>
          <a:stretch/>
        </p:blipFill>
        <p:spPr>
          <a:xfrm>
            <a:off x="3002246" y="4895149"/>
            <a:ext cx="2602429" cy="14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h270.krsl.gov.spb.ru/Scool/struktura_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1" y="382755"/>
            <a:ext cx="7929646" cy="594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xn---22-redak.xn--p1ai/images/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3"/>
          <a:stretch/>
        </p:blipFill>
        <p:spPr bwMode="auto">
          <a:xfrm>
            <a:off x="604754" y="352842"/>
            <a:ext cx="4267200" cy="26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0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4" y="3278606"/>
            <a:ext cx="2979820" cy="29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xn--2-gtb4al0b.xn--p1ai/images/phocagallery/mobile-forum-deutsch/Image0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72" y="3180348"/>
            <a:ext cx="2234865" cy="297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4" descr="F:\DCIM\101MSDCF\DSC099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4"/>
          <a:stretch/>
        </p:blipFill>
        <p:spPr bwMode="auto">
          <a:xfrm>
            <a:off x="6033214" y="3324727"/>
            <a:ext cx="2637192" cy="297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7"/>
          <a:stretch/>
        </p:blipFill>
        <p:spPr>
          <a:xfrm>
            <a:off x="4984249" y="352842"/>
            <a:ext cx="3813760" cy="26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xn--2-gtb4al0b.xn--p1ai/images/phocagallery/yubiley40/Image0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918" r="34366" b="26091"/>
          <a:stretch/>
        </p:blipFill>
        <p:spPr bwMode="auto">
          <a:xfrm>
            <a:off x="673768" y="426132"/>
            <a:ext cx="3272590" cy="2861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7" y="411108"/>
            <a:ext cx="4315327" cy="2876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79" y="3593636"/>
            <a:ext cx="3505867" cy="26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20а</Template>
  <TotalTime>276</TotalTime>
  <Words>135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Symbol</vt:lpstr>
      <vt:lpstr>Times New Roman</vt:lpstr>
      <vt:lpstr>20а</vt:lpstr>
      <vt:lpstr>Развитие педагогического потенциала школы  как фактор обновления качества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педагогического потенциала школы  как фактор обновления качества образования.</dc:title>
  <dc:creator>Admin</dc:creator>
  <cp:lastModifiedBy>Admin</cp:lastModifiedBy>
  <cp:revision>17</cp:revision>
  <dcterms:created xsi:type="dcterms:W3CDTF">2018-08-23T18:36:20Z</dcterms:created>
  <dcterms:modified xsi:type="dcterms:W3CDTF">2018-08-23T23:13:00Z</dcterms:modified>
</cp:coreProperties>
</file>